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847AE-493E-AF39-430A-16D17EE88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D0C53B-4816-D78B-407C-2FCE6BD48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F9423-7C64-9F32-715B-6439EC3CD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4A488-E93B-3FAA-1B58-FB1D8B08A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07E90-311C-AD58-1072-C2E01DD3F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59763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CC1F-3F4C-7682-4D13-367595873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D6EBAA-03CC-FDC3-2E3C-0784E2BCD3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9502E-2C56-FBC9-F75D-0B31AFC08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82105-0585-0E3F-273D-9263CA127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80FD4-9DAD-F161-BB4C-CE946EE52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834651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3AE019-AD3B-FB19-F3C8-5DD759C62E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FFDD68-AA20-8BEE-6F24-7A9131B00B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F4FC0-28D3-E64F-24AE-C5CC22250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B1A4C-09CB-8F44-9A67-772FA2CF5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18F04-3963-C95C-8A61-FE366B3DB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134135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06BA6-9AA0-76C2-BAF9-A2C7A316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F86CF-918E-BA39-0AB8-F1CDAF388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99EF9-4A06-9D0E-6EEA-67048EEE7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0E6FD-9144-7562-2A9C-00276ADA7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CB0A4-A05B-8DA2-1592-6866BE33B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48940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861C8-876E-DEB2-F410-1C3835296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28B4E-A5FB-43CA-CFC3-A71ED65CD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80B1E-F0FE-D6D1-5F27-CCF0FBAD8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3FEF2-75EF-89AA-6909-043001E62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C5AB2-4F0E-F20E-030A-4411566E6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79075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B8E13-B66E-719A-27D9-19C90AC0A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468A6-430C-0774-674A-1955D3C393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265D08-15D9-BD92-CBF9-1D61140AE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9ECFF-1D7A-2024-7F40-BB4E1D40E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40BB42-501B-101D-D43D-CE776AA9B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6ADD9-D4C9-2021-3CD1-760B2F4F2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534349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0B455-DF3A-BDA6-D015-3F2EFCDEE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1F4DB0-85D7-9203-DA3D-C44EB34FB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850A86-BB5E-6D0A-A5DD-C183B7E75A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295A3-D700-B767-6EB9-24F09468F4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D626AB-610C-13A4-C049-3E03DCCEB1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0450E9-9967-3BF4-A51B-8E4C955EF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025733-214B-5923-A97E-EF393187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0F4EA5-ACAE-7483-2D24-3D7823D8E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257951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40500-645F-5E97-280A-EE7CC76FF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8A8D4B-FAB8-F468-563B-7792DDBDE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AADE5A-5043-EE59-2AD4-68BBFEBB3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B3D04D-97C3-376D-3F49-44BD9C5C8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675094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756328-1836-3792-86E8-9907171C7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04F199-9AB6-C94B-BB10-152F603CE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4D674A-BC24-526B-EB4C-4089161E3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8820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8418E-72C4-48EB-9190-16A1E820D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692EF-029F-C3EB-6A7F-D490CAEAA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C322B6-16D8-5A09-1CFA-79B9B5BB0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A84732-7861-1A6A-E466-3DE381EE1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2FC1E9-C65F-04C7-09E1-4E87C31A5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31B4F1-4BFC-B570-1003-BB3BE1EB2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005736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5E470-11DA-14C0-B8E1-7A6630679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907C9D-310F-D088-78F7-FE3A5E0CCD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2B1AD1-1E0F-B82B-D793-88115C1AFE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94B5E4-17CC-F3F6-F687-F8F3CD161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7DC217-FB78-6079-527E-A460C3341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1580F1-37A1-47F9-25B9-EF9C682E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034813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BD8489-2596-3BFE-E480-FC090E1B4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D6651C-35C5-4CF1-2AA9-0CF97DFE3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175C4-72EF-767B-23F6-BC02196D1A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0C52D9-CE68-CE4E-9A96-BBF02ECEE3ED}" type="datetimeFigureOut">
              <a:rPr lang="en-SA" smtClean="0"/>
              <a:t>13/04/2023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53034-A2E7-1FDB-78AE-8D96712F80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20C85-F0DC-65A7-B51C-9AE4D09C9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A103A-34DB-0C4D-A446-DF51EF49137C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539801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rner of an apartment building against a clear sky">
            <a:extLst>
              <a:ext uri="{FF2B5EF4-FFF2-40B4-BE49-F238E27FC236}">
                <a16:creationId xmlns:a16="http://schemas.microsoft.com/office/drawing/2014/main" id="{7C829737-8819-CA04-2B74-2368FC180B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4167" b="156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8BB0C3-C43F-A504-DC59-53C411BE1B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SA">
                <a:solidFill>
                  <a:srgbClr val="FFFFFF"/>
                </a:solidFill>
              </a:rPr>
              <a:t>Utilizing Data Analytics to Help Home Buyers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013F97-C5C3-2F5A-EDD7-2295FD9014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SA">
                <a:solidFill>
                  <a:srgbClr val="FFFFFF"/>
                </a:solidFill>
              </a:rPr>
              <a:t>Mohammed Alsalamah</a:t>
            </a:r>
          </a:p>
        </p:txBody>
      </p:sp>
    </p:spTree>
    <p:extLst>
      <p:ext uri="{BB962C8B-B14F-4D97-AF65-F5344CB8AC3E}">
        <p14:creationId xmlns:p14="http://schemas.microsoft.com/office/powerpoint/2010/main" val="40941202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89680-1EBD-5B53-4F9C-A652BC5A3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A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7B0B8-631B-C01F-8202-95BD1F24D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0076" y="1825625"/>
            <a:ext cx="9203724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SA" b="1" dirty="0"/>
              <a:t>Motivation &amp; goals</a:t>
            </a:r>
          </a:p>
          <a:p>
            <a:pPr marL="0" indent="0">
              <a:buNone/>
            </a:pPr>
            <a:endParaRPr lang="en-SA" b="1" dirty="0"/>
          </a:p>
          <a:p>
            <a:pPr marL="0" indent="0">
              <a:buNone/>
            </a:pPr>
            <a:r>
              <a:rPr lang="en-SA" b="1" dirty="0"/>
              <a:t>Deliverables</a:t>
            </a:r>
          </a:p>
          <a:p>
            <a:pPr marL="457200" lvl="1" indent="0">
              <a:buNone/>
            </a:pPr>
            <a:r>
              <a:rPr lang="en-SA" sz="2800" dirty="0"/>
              <a:t>Data set</a:t>
            </a:r>
          </a:p>
          <a:p>
            <a:pPr marL="457200" lvl="1" indent="0">
              <a:buNone/>
            </a:pPr>
            <a:r>
              <a:rPr lang="en-SA" sz="2800" dirty="0"/>
              <a:t>Analytics Dashboard</a:t>
            </a:r>
          </a:p>
          <a:p>
            <a:pPr marL="457200" lvl="1" indent="0">
              <a:buNone/>
            </a:pPr>
            <a:r>
              <a:rPr lang="en-SA" sz="2800" dirty="0"/>
              <a:t>Deal Fairness Indicator</a:t>
            </a:r>
          </a:p>
          <a:p>
            <a:pPr marL="0" indent="0">
              <a:buNone/>
            </a:pPr>
            <a:endParaRPr lang="en-SA" dirty="0"/>
          </a:p>
          <a:p>
            <a:pPr marL="0" indent="0">
              <a:buNone/>
            </a:pPr>
            <a:r>
              <a:rPr lang="en-SA" b="1" dirty="0"/>
              <a:t>Future work</a:t>
            </a:r>
          </a:p>
          <a:p>
            <a:pPr marL="0" indent="0">
              <a:buNone/>
            </a:pPr>
            <a:r>
              <a:rPr lang="en-SA" dirty="0"/>
              <a:t>	Challenges &amp; limitations</a:t>
            </a:r>
          </a:p>
          <a:p>
            <a:pPr marL="0" indent="0">
              <a:buNone/>
            </a:pPr>
            <a:r>
              <a:rPr lang="en-SA" dirty="0"/>
              <a:t>	Next steps</a:t>
            </a:r>
          </a:p>
          <a:p>
            <a:pPr marL="0" indent="0">
              <a:buNone/>
            </a:pPr>
            <a:r>
              <a:rPr lang="en-SA" dirty="0"/>
              <a:t>	</a:t>
            </a:r>
          </a:p>
        </p:txBody>
      </p:sp>
      <p:pic>
        <p:nvPicPr>
          <p:cNvPr id="5" name="Graphic 4" descr="Hurdle with solid fill">
            <a:extLst>
              <a:ext uri="{FF2B5EF4-FFF2-40B4-BE49-F238E27FC236}">
                <a16:creationId xmlns:a16="http://schemas.microsoft.com/office/drawing/2014/main" id="{13D28601-1619-2B68-CC7D-42DC501D7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6097" y="4568825"/>
            <a:ext cx="914400" cy="914400"/>
          </a:xfrm>
          <a:prstGeom prst="rect">
            <a:avLst/>
          </a:prstGeom>
        </p:spPr>
      </p:pic>
      <p:pic>
        <p:nvPicPr>
          <p:cNvPr id="7" name="Graphic 6" descr="Research with solid fill">
            <a:extLst>
              <a:ext uri="{FF2B5EF4-FFF2-40B4-BE49-F238E27FC236}">
                <a16:creationId xmlns:a16="http://schemas.microsoft.com/office/drawing/2014/main" id="{C3117CF4-499F-CEA5-2CFA-435CBD84AA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6097" y="2740025"/>
            <a:ext cx="914400" cy="914400"/>
          </a:xfrm>
          <a:prstGeom prst="rect">
            <a:avLst/>
          </a:prstGeom>
        </p:spPr>
      </p:pic>
      <p:pic>
        <p:nvPicPr>
          <p:cNvPr id="9" name="Graphic 8" descr="Checklist with solid fill">
            <a:extLst>
              <a:ext uri="{FF2B5EF4-FFF2-40B4-BE49-F238E27FC236}">
                <a16:creationId xmlns:a16="http://schemas.microsoft.com/office/drawing/2014/main" id="{EEEF32EE-78BD-90F0-9E05-AF13FE6E71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6097" y="18256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957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DA22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84E6-0B5D-8BF6-88FE-5417A624D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A" dirty="0"/>
              <a:t>On average, searching for a home takes more than 100 hours of active work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5951C4-1449-56A4-343F-96B0AD6145FC}"/>
              </a:ext>
            </a:extLst>
          </p:cNvPr>
          <p:cNvSpPr/>
          <p:nvPr/>
        </p:nvSpPr>
        <p:spPr>
          <a:xfrm>
            <a:off x="838200" y="1839310"/>
            <a:ext cx="2420007" cy="36076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dirty="0"/>
              <a:t>screenshot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73A20F0-86CB-52D8-253F-990FA31AE76C}"/>
              </a:ext>
            </a:extLst>
          </p:cNvPr>
          <p:cNvSpPr/>
          <p:nvPr/>
        </p:nvSpPr>
        <p:spPr>
          <a:xfrm>
            <a:off x="838200" y="5495432"/>
            <a:ext cx="3016469" cy="6621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dirty="0"/>
              <a:t>Understand your options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D3CA86F-8F0F-2D18-7754-BCFE5E29D1C1}"/>
              </a:ext>
            </a:extLst>
          </p:cNvPr>
          <p:cNvSpPr/>
          <p:nvPr/>
        </p:nvSpPr>
        <p:spPr>
          <a:xfrm>
            <a:off x="3996558" y="5632066"/>
            <a:ext cx="924910" cy="3888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A569C28-E294-A917-EDEA-35EC177DB8D3}"/>
              </a:ext>
            </a:extLst>
          </p:cNvPr>
          <p:cNvSpPr/>
          <p:nvPr/>
        </p:nvSpPr>
        <p:spPr>
          <a:xfrm>
            <a:off x="5063357" y="5495432"/>
            <a:ext cx="2554014" cy="6621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dirty="0"/>
              <a:t>Narrow down choices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8A34138F-4E8B-17A1-FEF0-CA2CB1F5F9EA}"/>
              </a:ext>
            </a:extLst>
          </p:cNvPr>
          <p:cNvSpPr/>
          <p:nvPr/>
        </p:nvSpPr>
        <p:spPr>
          <a:xfrm>
            <a:off x="7759260" y="5632066"/>
            <a:ext cx="924910" cy="3888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A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998540E-4CF9-A05B-926B-88BDCC775365}"/>
              </a:ext>
            </a:extLst>
          </p:cNvPr>
          <p:cNvSpPr/>
          <p:nvPr/>
        </p:nvSpPr>
        <p:spPr>
          <a:xfrm>
            <a:off x="8826059" y="5491654"/>
            <a:ext cx="2115206" cy="6621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A" dirty="0"/>
              <a:t>Get advice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6DF782-99B8-AAE2-C779-7A5C09B205D2}"/>
              </a:ext>
            </a:extLst>
          </p:cNvPr>
          <p:cNvSpPr txBox="1"/>
          <p:nvPr/>
        </p:nvSpPr>
        <p:spPr>
          <a:xfrm>
            <a:off x="3996558" y="1933903"/>
            <a:ext cx="40964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A" dirty="0"/>
              <a:t>1000s of listings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A" dirty="0"/>
              <a:t>No filters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A" dirty="0"/>
              <a:t>Must assess each listing manually</a:t>
            </a:r>
          </a:p>
        </p:txBody>
      </p:sp>
    </p:spTree>
    <p:extLst>
      <p:ext uri="{BB962C8B-B14F-4D97-AF65-F5344CB8AC3E}">
        <p14:creationId xmlns:p14="http://schemas.microsoft.com/office/powerpoint/2010/main" val="1128328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8A546-866E-8E2C-50A4-CCD632C16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A" sz="3200" dirty="0"/>
              <a:t>Utilizing analytics tools and machine learning reduces search time by up to 50%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0F6004-F248-6259-2032-9D2F8E88AFAF}"/>
              </a:ext>
            </a:extLst>
          </p:cNvPr>
          <p:cNvSpPr txBox="1"/>
          <p:nvPr/>
        </p:nvSpPr>
        <p:spPr>
          <a:xfrm>
            <a:off x="4763815" y="1690688"/>
            <a:ext cx="152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b="1" dirty="0"/>
              <a:t>Approach </a:t>
            </a:r>
            <a:r>
              <a:rPr lang="en-SA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765E38-CDA7-DF49-68FD-34257D9E0241}"/>
              </a:ext>
            </a:extLst>
          </p:cNvPr>
          <p:cNvSpPr txBox="1"/>
          <p:nvPr/>
        </p:nvSpPr>
        <p:spPr>
          <a:xfrm>
            <a:off x="9398877" y="1690688"/>
            <a:ext cx="152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b="1" dirty="0"/>
              <a:t>Example</a:t>
            </a:r>
            <a:r>
              <a:rPr lang="en-SA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549BC5-CB9E-A2C7-B839-A36DF5F50EED}"/>
              </a:ext>
            </a:extLst>
          </p:cNvPr>
          <p:cNvSpPr txBox="1"/>
          <p:nvPr/>
        </p:nvSpPr>
        <p:spPr>
          <a:xfrm>
            <a:off x="1761967" y="2275540"/>
            <a:ext cx="2057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Gain insight into market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16FA0F-044D-BDC4-77C1-F7496B8C97E6}"/>
              </a:ext>
            </a:extLst>
          </p:cNvPr>
          <p:cNvSpPr txBox="1"/>
          <p:nvPr/>
        </p:nvSpPr>
        <p:spPr>
          <a:xfrm>
            <a:off x="1761967" y="3785460"/>
            <a:ext cx="1728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Narrow down option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AC8F04-EEC4-D7E3-D947-BB30E61EE1A5}"/>
              </a:ext>
            </a:extLst>
          </p:cNvPr>
          <p:cNvSpPr txBox="1"/>
          <p:nvPr/>
        </p:nvSpPr>
        <p:spPr>
          <a:xfrm>
            <a:off x="4832024" y="2314995"/>
            <a:ext cx="2057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Develop analytical dashboard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01EBDE-4929-8921-28D1-105F650ABA1A}"/>
              </a:ext>
            </a:extLst>
          </p:cNvPr>
          <p:cNvSpPr txBox="1"/>
          <p:nvPr/>
        </p:nvSpPr>
        <p:spPr>
          <a:xfrm>
            <a:off x="4832024" y="3785459"/>
            <a:ext cx="1784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Price fairness indicator</a:t>
            </a:r>
          </a:p>
        </p:txBody>
      </p:sp>
      <p:pic>
        <p:nvPicPr>
          <p:cNvPr id="13" name="Picture 1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D6C13EAA-6CA5-AAA6-F187-4412F8380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5" t="24533"/>
          <a:stretch/>
        </p:blipFill>
        <p:spPr>
          <a:xfrm>
            <a:off x="8033461" y="2072020"/>
            <a:ext cx="3362823" cy="113228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1D8114C-B856-4ECA-CE77-EF41EFEF62F7}"/>
              </a:ext>
            </a:extLst>
          </p:cNvPr>
          <p:cNvSpPr txBox="1"/>
          <p:nvPr/>
        </p:nvSpPr>
        <p:spPr>
          <a:xfrm>
            <a:off x="7923954" y="3646960"/>
            <a:ext cx="3348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dirty="0"/>
              <a:t>Great deal! This apartment is listed at 10% lower than its fair value.</a:t>
            </a:r>
          </a:p>
        </p:txBody>
      </p:sp>
      <p:pic>
        <p:nvPicPr>
          <p:cNvPr id="16" name="Graphic 15" descr="Filter outline">
            <a:extLst>
              <a:ext uri="{FF2B5EF4-FFF2-40B4-BE49-F238E27FC236}">
                <a16:creationId xmlns:a16="http://schemas.microsoft.com/office/drawing/2014/main" id="{1A7C3468-ABC4-705F-A634-645D9E39D5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9385" y="3651425"/>
            <a:ext cx="733376" cy="914400"/>
          </a:xfrm>
          <a:prstGeom prst="rect">
            <a:avLst/>
          </a:prstGeom>
        </p:spPr>
      </p:pic>
      <p:pic>
        <p:nvPicPr>
          <p:cNvPr id="20" name="Graphic 19" descr="Lights On with solid fill">
            <a:extLst>
              <a:ext uri="{FF2B5EF4-FFF2-40B4-BE49-F238E27FC236}">
                <a16:creationId xmlns:a16="http://schemas.microsoft.com/office/drawing/2014/main" id="{53965650-47CD-CBA6-6B01-B6F8F6BD6A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5717" y="2180961"/>
            <a:ext cx="736477" cy="91440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C4F7665E-777A-4B8F-C06F-DAAD5B507681}"/>
              </a:ext>
            </a:extLst>
          </p:cNvPr>
          <p:cNvGrpSpPr/>
          <p:nvPr/>
        </p:nvGrpSpPr>
        <p:grpSpPr>
          <a:xfrm>
            <a:off x="1761967" y="1702688"/>
            <a:ext cx="1526628" cy="369332"/>
            <a:chOff x="1761967" y="1702688"/>
            <a:chExt cx="1526628" cy="3693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01D52DE-4779-3692-8848-C83E831DCAE6}"/>
                </a:ext>
              </a:extLst>
            </p:cNvPr>
            <p:cNvSpPr txBox="1"/>
            <p:nvPr/>
          </p:nvSpPr>
          <p:spPr>
            <a:xfrm>
              <a:off x="1761967" y="1702688"/>
              <a:ext cx="15266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A" b="1" dirty="0"/>
                <a:t>Goal</a:t>
              </a:r>
              <a:r>
                <a:rPr lang="en-SA" dirty="0"/>
                <a:t> 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45EAAB5-2306-2CAD-DFD4-F14674430977}"/>
                </a:ext>
              </a:extLst>
            </p:cNvPr>
            <p:cNvCxnSpPr/>
            <p:nvPr/>
          </p:nvCxnSpPr>
          <p:spPr>
            <a:xfrm>
              <a:off x="1825027" y="2007470"/>
              <a:ext cx="1319474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D3020CA-888A-F6B9-7C6B-839775922957}"/>
              </a:ext>
            </a:extLst>
          </p:cNvPr>
          <p:cNvCxnSpPr/>
          <p:nvPr/>
        </p:nvCxnSpPr>
        <p:spPr>
          <a:xfrm>
            <a:off x="9461937" y="1983470"/>
            <a:ext cx="131947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EF5A6B3-7EDB-818B-AC5A-BBF0945A5EE4}"/>
              </a:ext>
            </a:extLst>
          </p:cNvPr>
          <p:cNvCxnSpPr/>
          <p:nvPr/>
        </p:nvCxnSpPr>
        <p:spPr>
          <a:xfrm>
            <a:off x="4832024" y="1995470"/>
            <a:ext cx="1319474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0552961-FBFA-097B-086D-FA7ADBC3F5EF}"/>
              </a:ext>
            </a:extLst>
          </p:cNvPr>
          <p:cNvCxnSpPr>
            <a:cxnSpLocks/>
          </p:cNvCxnSpPr>
          <p:nvPr/>
        </p:nvCxnSpPr>
        <p:spPr>
          <a:xfrm>
            <a:off x="919385" y="3457275"/>
            <a:ext cx="626823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E0B8A4-D950-3B0C-55BE-A87BD0B4CD13}"/>
              </a:ext>
            </a:extLst>
          </p:cNvPr>
          <p:cNvCxnSpPr>
            <a:cxnSpLocks/>
          </p:cNvCxnSpPr>
          <p:nvPr/>
        </p:nvCxnSpPr>
        <p:spPr>
          <a:xfrm flipV="1">
            <a:off x="7550127" y="1497307"/>
            <a:ext cx="0" cy="4576304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2233781-60ED-00A1-AB46-CDA36DF7EBD1}"/>
              </a:ext>
            </a:extLst>
          </p:cNvPr>
          <p:cNvCxnSpPr>
            <a:cxnSpLocks/>
          </p:cNvCxnSpPr>
          <p:nvPr/>
        </p:nvCxnSpPr>
        <p:spPr>
          <a:xfrm>
            <a:off x="7751621" y="3457275"/>
            <a:ext cx="38518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427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89680-1EBD-5B53-4F9C-A652BC5A3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A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7B0B8-631B-C01F-8202-95BD1F24D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0076" y="1825625"/>
            <a:ext cx="9203724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SA" b="1" dirty="0"/>
              <a:t>Motivation &amp; goals</a:t>
            </a:r>
          </a:p>
          <a:p>
            <a:pPr marL="0" indent="0">
              <a:buNone/>
            </a:pPr>
            <a:endParaRPr lang="en-SA" b="1" dirty="0"/>
          </a:p>
          <a:p>
            <a:pPr marL="0" indent="0">
              <a:buNone/>
            </a:pPr>
            <a:r>
              <a:rPr lang="en-SA" b="1" dirty="0"/>
              <a:t>Deliverables</a:t>
            </a:r>
          </a:p>
          <a:p>
            <a:pPr marL="457200" lvl="1" indent="0">
              <a:buNone/>
            </a:pPr>
            <a:r>
              <a:rPr lang="en-SA" sz="2800" dirty="0"/>
              <a:t>Data set</a:t>
            </a:r>
          </a:p>
          <a:p>
            <a:pPr marL="457200" lvl="1" indent="0">
              <a:buNone/>
            </a:pPr>
            <a:r>
              <a:rPr lang="en-SA" sz="2800" dirty="0"/>
              <a:t>Analytics Dashboard</a:t>
            </a:r>
          </a:p>
          <a:p>
            <a:pPr marL="457200" lvl="1" indent="0">
              <a:buNone/>
            </a:pPr>
            <a:r>
              <a:rPr lang="en-SA" sz="2800" dirty="0"/>
              <a:t>Deal Fairness Indicator</a:t>
            </a:r>
          </a:p>
          <a:p>
            <a:pPr marL="0" indent="0">
              <a:buNone/>
            </a:pPr>
            <a:endParaRPr lang="en-SA" dirty="0"/>
          </a:p>
          <a:p>
            <a:pPr marL="0" indent="0">
              <a:buNone/>
            </a:pPr>
            <a:r>
              <a:rPr lang="en-SA" b="1" dirty="0"/>
              <a:t>Future work</a:t>
            </a:r>
          </a:p>
          <a:p>
            <a:pPr marL="0" indent="0">
              <a:buNone/>
            </a:pPr>
            <a:r>
              <a:rPr lang="en-SA" dirty="0"/>
              <a:t>	Challenges &amp; limitations</a:t>
            </a:r>
          </a:p>
          <a:p>
            <a:pPr marL="0" indent="0">
              <a:buNone/>
            </a:pPr>
            <a:r>
              <a:rPr lang="en-SA" dirty="0"/>
              <a:t>	Next steps</a:t>
            </a:r>
          </a:p>
          <a:p>
            <a:pPr marL="0" indent="0">
              <a:buNone/>
            </a:pPr>
            <a:r>
              <a:rPr lang="en-SA" dirty="0"/>
              <a:t>	</a:t>
            </a:r>
          </a:p>
        </p:txBody>
      </p:sp>
      <p:pic>
        <p:nvPicPr>
          <p:cNvPr id="5" name="Graphic 4" descr="Hurdle with solid fill">
            <a:extLst>
              <a:ext uri="{FF2B5EF4-FFF2-40B4-BE49-F238E27FC236}">
                <a16:creationId xmlns:a16="http://schemas.microsoft.com/office/drawing/2014/main" id="{13D28601-1619-2B68-CC7D-42DC501D7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6097" y="4568825"/>
            <a:ext cx="914400" cy="914400"/>
          </a:xfrm>
          <a:prstGeom prst="rect">
            <a:avLst/>
          </a:prstGeom>
        </p:spPr>
      </p:pic>
      <p:pic>
        <p:nvPicPr>
          <p:cNvPr id="7" name="Graphic 6" descr="Research with solid fill">
            <a:extLst>
              <a:ext uri="{FF2B5EF4-FFF2-40B4-BE49-F238E27FC236}">
                <a16:creationId xmlns:a16="http://schemas.microsoft.com/office/drawing/2014/main" id="{C3117CF4-499F-CEA5-2CFA-435CBD84AA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6097" y="2740025"/>
            <a:ext cx="914400" cy="914400"/>
          </a:xfrm>
          <a:prstGeom prst="rect">
            <a:avLst/>
          </a:prstGeom>
        </p:spPr>
      </p:pic>
      <p:pic>
        <p:nvPicPr>
          <p:cNvPr id="9" name="Graphic 8" descr="Checklist with solid fill">
            <a:extLst>
              <a:ext uri="{FF2B5EF4-FFF2-40B4-BE49-F238E27FC236}">
                <a16:creationId xmlns:a16="http://schemas.microsoft.com/office/drawing/2014/main" id="{EEEF32EE-78BD-90F0-9E05-AF13FE6E71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6097" y="18256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56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135</Words>
  <Application>Microsoft Macintosh PowerPoint</Application>
  <PresentationFormat>Widescreen</PresentationFormat>
  <Paragraphs>43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Utilizing Data Analytics to Help Home Buyers</vt:lpstr>
      <vt:lpstr>Executive summary</vt:lpstr>
      <vt:lpstr>On average, searching for a home takes more than 100 hours of active work</vt:lpstr>
      <vt:lpstr>Utilizing analytics tools and machine learning reduces search time by up to 50%</vt:lpstr>
      <vt:lpstr>Executive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Alsalamah, Mohammed</dc:creator>
  <cp:lastModifiedBy>Alsalamah, Mohammed</cp:lastModifiedBy>
  <cp:revision>3</cp:revision>
  <dcterms:created xsi:type="dcterms:W3CDTF">2023-04-13T17:45:27Z</dcterms:created>
  <dcterms:modified xsi:type="dcterms:W3CDTF">2023-04-13T20:46:46Z</dcterms:modified>
</cp:coreProperties>
</file>

<file path=docProps/thumbnail.jpeg>
</file>